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6" r:id="rId2"/>
    <p:sldId id="277" r:id="rId3"/>
    <p:sldId id="274" r:id="rId4"/>
    <p:sldId id="258" r:id="rId5"/>
    <p:sldId id="269" r:id="rId6"/>
    <p:sldId id="270" r:id="rId7"/>
    <p:sldId id="279" r:id="rId8"/>
    <p:sldId id="275" r:id="rId9"/>
    <p:sldId id="276" r:id="rId10"/>
    <p:sldId id="271" r:id="rId11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6B9B8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466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4014" y="120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817BA-0836-41C3-BA18-69CF3D1AA5C7}" type="datetimeFigureOut">
              <a:rPr lang="ko-KR" altLang="en-US" smtClean="0"/>
              <a:t>2021-10-12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15CC8-6D5A-4ECB-B63A-3C4544CBF2D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4346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E1573-84CE-41B3-A752-864F029D54F4}" type="datetimeFigureOut">
              <a:rPr lang="ko-KR" altLang="en-US" smtClean="0"/>
              <a:t>2021-10-12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3EC48-CE12-42D7-AE77-3EB0BE55B36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048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668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4470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바닥글 개체 틀 4"/>
          <p:cNvSpPr txBox="1">
            <a:spLocks/>
          </p:cNvSpPr>
          <p:nvPr userDrawn="1"/>
        </p:nvSpPr>
        <p:spPr>
          <a:xfrm>
            <a:off x="6084168" y="8646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dirty="0" smtClean="0"/>
              <a:t>신진작가 부문</a:t>
            </a:r>
            <a:endParaRPr lang="ko-KR" altLang="en-US" dirty="0"/>
          </a:p>
        </p:txBody>
      </p:sp>
      <p:sp>
        <p:nvSpPr>
          <p:cNvPr id="8" name="슬라이드 번호 개체 틀 3"/>
          <p:cNvSpPr>
            <a:spLocks noGrp="1"/>
          </p:cNvSpPr>
          <p:nvPr>
            <p:ph type="sldNum" sz="quarter" idx="4"/>
          </p:nvPr>
        </p:nvSpPr>
        <p:spPr>
          <a:xfrm>
            <a:off x="8748464" y="6465691"/>
            <a:ext cx="395036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+mn-lt"/>
                <a:ea typeface="HY견고딕" pitchFamily="18" charset="-127"/>
              </a:defRPr>
            </a:lvl1pPr>
          </a:lstStyle>
          <a:p>
            <a:fld id="{EECDE657-231E-4949-B53E-838E892AE1C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바닥글 개체 틀 4"/>
          <p:cNvSpPr txBox="1">
            <a:spLocks/>
          </p:cNvSpPr>
          <p:nvPr userDrawn="1"/>
        </p:nvSpPr>
        <p:spPr>
          <a:xfrm>
            <a:off x="179512" y="8646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KCDF</a:t>
            </a:r>
            <a:endParaRPr lang="ko-KR" altLang="en-US" dirty="0"/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116560" y="8646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2022 KCDF </a:t>
            </a:r>
            <a:r>
              <a:rPr lang="ko-KR" altLang="en-US" dirty="0" err="1" smtClean="0"/>
              <a:t>공예ㆍ디자인</a:t>
            </a:r>
            <a:r>
              <a:rPr lang="ko-KR" altLang="en-US" dirty="0" smtClean="0"/>
              <a:t> 공모 전시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6945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1520" y="188640"/>
            <a:ext cx="8712968" cy="3746075"/>
          </a:xfrm>
          <a:prstGeom prst="rect">
            <a:avLst/>
          </a:prstGeom>
          <a:solidFill>
            <a:srgbClr val="E6B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233313"/>
            <a:ext cx="8280920" cy="364903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ko-KR" sz="4000" dirty="0" smtClean="0">
                <a:latin typeface="HY견고딕" pitchFamily="18" charset="-127"/>
                <a:ea typeface="HY견고딕" pitchFamily="18" charset="-127"/>
              </a:rPr>
              <a:t>2022</a:t>
            </a:r>
          </a:p>
          <a:p>
            <a:r>
              <a:rPr lang="en-US" altLang="ko-KR" sz="4000" dirty="0" smtClean="0">
                <a:latin typeface="HY견고딕" pitchFamily="18" charset="-127"/>
                <a:ea typeface="HY견고딕" pitchFamily="18" charset="-127"/>
              </a:rPr>
              <a:t>KCDF</a:t>
            </a:r>
          </a:p>
          <a:p>
            <a:r>
              <a:rPr lang="ko-KR" altLang="en-US" sz="4000" dirty="0" smtClean="0">
                <a:latin typeface="HY견고딕" pitchFamily="18" charset="-127"/>
                <a:ea typeface="HY견고딕" pitchFamily="18" charset="-127"/>
              </a:rPr>
              <a:t>공예</a:t>
            </a:r>
            <a:r>
              <a:rPr lang="en-US" altLang="ko-KR" sz="4000" dirty="0" smtClean="0"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4000" dirty="0" smtClean="0">
                <a:latin typeface="HY견고딕" pitchFamily="18" charset="-127"/>
                <a:ea typeface="HY견고딕" pitchFamily="18" charset="-127"/>
              </a:rPr>
              <a:t>디자인 </a:t>
            </a:r>
            <a:endParaRPr lang="en-US" altLang="ko-KR" sz="40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4000" dirty="0" smtClean="0">
                <a:latin typeface="HY견고딕" pitchFamily="18" charset="-127"/>
                <a:ea typeface="HY견고딕" pitchFamily="18" charset="-127"/>
              </a:rPr>
              <a:t>공모전시</a:t>
            </a:r>
            <a:endParaRPr lang="en-US" altLang="ko-KR" sz="4000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36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3200" dirty="0" smtClean="0">
                <a:latin typeface="HY견고딕" pitchFamily="18" charset="-127"/>
                <a:ea typeface="HY견고딕" pitchFamily="18" charset="-127"/>
              </a:rPr>
              <a:t>신진작가 부문</a:t>
            </a:r>
            <a:endParaRPr lang="en-US" altLang="ko-KR" sz="32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059282"/>
            <a:ext cx="3312368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지원자명</a:t>
            </a:r>
            <a:r>
              <a:rPr lang="en-US" altLang="ko-KR" sz="2000" dirty="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2000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*</a:t>
            </a:r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실명기재</a:t>
            </a:r>
            <a:endParaRPr lang="en-US" altLang="ko-KR" sz="20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284018"/>
            <a:ext cx="3024336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ko-KR" altLang="en-US" sz="2000" dirty="0">
                <a:latin typeface="HY견고딕" pitchFamily="18" charset="-127"/>
                <a:ea typeface="HY견고딕" pitchFamily="18" charset="-127"/>
              </a:rPr>
              <a:t>접수번호</a:t>
            </a:r>
            <a:r>
              <a:rPr lang="en-US" altLang="ko-KR" sz="2000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2000" dirty="0">
                <a:solidFill>
                  <a:schemeClr val="accent6"/>
                </a:solidFill>
                <a:latin typeface="HY견고딕" pitchFamily="18" charset="-127"/>
                <a:ea typeface="HY견고딕" pitchFamily="18" charset="-127"/>
              </a:rPr>
              <a:t>*</a:t>
            </a:r>
            <a:r>
              <a:rPr lang="ko-KR" altLang="en-US" sz="2000" dirty="0">
                <a:solidFill>
                  <a:schemeClr val="accent6"/>
                </a:solidFill>
                <a:latin typeface="HY견고딕" pitchFamily="18" charset="-127"/>
                <a:ea typeface="HY견고딕" pitchFamily="18" charset="-127"/>
              </a:rPr>
              <a:t>기재하지 마세요</a:t>
            </a:r>
            <a:endParaRPr lang="en-US" altLang="ko-KR" sz="2000" dirty="0">
              <a:solidFill>
                <a:schemeClr val="accent6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450338"/>
              </p:ext>
            </p:extLst>
          </p:nvPr>
        </p:nvGraphicFramePr>
        <p:xfrm>
          <a:off x="395537" y="6048712"/>
          <a:ext cx="8496940" cy="6926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2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4932128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61794188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40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023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월</a:t>
                      </a:r>
                      <a:endParaRPr lang="ko-KR" altLang="en-US" sz="1200" b="1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9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11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12</a:t>
                      </a:r>
                      <a:r>
                        <a:rPr lang="ko-KR" altLang="en-US" sz="1200" dirty="0" smtClean="0"/>
                        <a:t>월</a:t>
                      </a:r>
                      <a:endParaRPr lang="ko-KR" altLang="en-US" sz="1200" dirty="0"/>
                    </a:p>
                  </a:txBody>
                  <a:tcPr marL="0" marR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3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희망기간</a:t>
                      </a:r>
                      <a:endParaRPr lang="ko-KR" altLang="en-US" sz="1100" b="1" dirty="0"/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5517232"/>
            <a:ext cx="3024336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전시 희망기간</a:t>
            </a:r>
            <a:endParaRPr lang="en-US" altLang="ko-KR" sz="20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5522788"/>
            <a:ext cx="3024336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altLang="ko-KR" sz="11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*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희망하는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기간에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모두 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‘</a:t>
            </a:r>
            <a:r>
              <a:rPr lang="ko-KR" altLang="en-US" sz="1200" b="1" dirty="0" err="1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ㅇ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’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표시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/>
            </a:r>
            <a:b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</a:b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신청서와 동일하게 </a:t>
            </a:r>
            <a:r>
              <a:rPr lang="ko-KR" altLang="en-US" sz="11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표기해야 함</a:t>
            </a:r>
            <a:endParaRPr lang="en-US" altLang="ko-KR" sz="1100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4479907"/>
            <a:ext cx="1512168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분야</a:t>
            </a:r>
            <a:endParaRPr lang="en-US" altLang="ko-KR" sz="2000" dirty="0" smtClean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876677"/>
              </p:ext>
            </p:extLst>
          </p:nvPr>
        </p:nvGraphicFramePr>
        <p:xfrm>
          <a:off x="425047" y="4913026"/>
          <a:ext cx="8467431" cy="59049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26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val="2056907456"/>
                    </a:ext>
                  </a:extLst>
                </a:gridCol>
              </a:tblGrid>
              <a:tr h="3161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도자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금속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목</a:t>
                      </a:r>
                      <a:r>
                        <a:rPr lang="en-US" altLang="ko-KR" sz="1200" kern="1200" dirty="0" smtClean="0"/>
                        <a:t>, </a:t>
                      </a:r>
                      <a:r>
                        <a:rPr lang="ko-KR" altLang="en-US" sz="1200" kern="1200" dirty="0" smtClean="0"/>
                        <a:t>옻칠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섬유</a:t>
                      </a:r>
                      <a:r>
                        <a:rPr lang="en-US" altLang="ko-KR" sz="1200" kern="1200" dirty="0" smtClean="0"/>
                        <a:t>, </a:t>
                      </a:r>
                      <a:r>
                        <a:rPr lang="ko-KR" altLang="en-US" sz="1200" kern="1200" dirty="0" smtClean="0"/>
                        <a:t>종이</a:t>
                      </a:r>
                      <a:r>
                        <a:rPr lang="en-US" altLang="ko-KR" sz="1200" kern="1200" dirty="0" smtClean="0"/>
                        <a:t>, </a:t>
                      </a:r>
                      <a:r>
                        <a:rPr lang="ko-KR" altLang="en-US" sz="1200" kern="1200" dirty="0" smtClean="0"/>
                        <a:t>가죽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유리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kern="1200" dirty="0" smtClean="0"/>
                        <a:t>기타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baseline="0" dirty="0" smtClean="0"/>
                        <a:t>복합</a:t>
                      </a:r>
                      <a:endParaRPr lang="en-US" altLang="ko-KR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940152" y="4285147"/>
            <a:ext cx="3024336" cy="43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altLang="ko-KR" sz="11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*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해당하는 분야에 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‘</a:t>
            </a:r>
            <a:r>
              <a:rPr lang="ko-KR" altLang="en-US" sz="1200" b="1" dirty="0" err="1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ㅇ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’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표시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/>
            </a:r>
            <a:b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</a:b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기타 또는 복합의 경우</a:t>
            </a:r>
            <a:r>
              <a:rPr lang="en-US" altLang="ko-KR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직접 기재</a:t>
            </a:r>
            <a:endParaRPr lang="en-US" altLang="ko-KR" sz="1100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844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예산 계획서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197804"/>
              </p:ext>
            </p:extLst>
          </p:nvPr>
        </p:nvGraphicFramePr>
        <p:xfrm>
          <a:off x="323528" y="1052736"/>
          <a:ext cx="8568952" cy="3096344"/>
        </p:xfrm>
        <a:graphic>
          <a:graphicData uri="http://schemas.openxmlformats.org/drawingml/2006/table">
            <a:tbl>
              <a:tblPr/>
              <a:tblGrid>
                <a:gridCol w="431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9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003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err="1" smtClean="0">
                          <a:latin typeface="맑은 고딕" pitchFamily="50" charset="-127"/>
                          <a:ea typeface="맑은 고딕" pitchFamily="50" charset="-127"/>
                          <a:cs typeface="Times New Roman"/>
                        </a:rPr>
                        <a:t>연번</a:t>
                      </a: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항</a:t>
                      </a: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    </a:t>
                      </a: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</a:t>
                      </a: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    </a:t>
                      </a: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금</a:t>
                      </a: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  </a:t>
                      </a:r>
                      <a:r>
                        <a:rPr lang="ko-KR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액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비고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1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(</a:t>
                      </a:r>
                      <a:r>
                        <a:rPr lang="ko-KR" altLang="en-US" sz="1200" kern="100" dirty="0" smtClean="0">
                          <a:latin typeface="+mn-ea"/>
                          <a:ea typeface="+mn-ea"/>
                          <a:cs typeface="바탕"/>
                        </a:rPr>
                        <a:t>예시</a:t>
                      </a: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)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 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2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kern="100" dirty="0" smtClean="0">
                          <a:latin typeface="+mn-ea"/>
                          <a:ea typeface="+mn-ea"/>
                          <a:cs typeface="바탕"/>
                        </a:rPr>
                        <a:t>전시구성비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3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kern="100" dirty="0" smtClean="0">
                          <a:latin typeface="+mn-ea"/>
                          <a:ea typeface="+mn-ea"/>
                          <a:cs typeface="바탕"/>
                        </a:rPr>
                        <a:t>인건비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4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5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just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314">
                <a:tc gridSpan="3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1" kern="0" dirty="0">
                          <a:latin typeface="+mn-ea"/>
                          <a:ea typeface="+mn-ea"/>
                          <a:cs typeface="돋움체"/>
                        </a:rPr>
                        <a:t>합</a:t>
                      </a:r>
                      <a:r>
                        <a:rPr lang="en-US" sz="1200" b="1" kern="0" dirty="0">
                          <a:latin typeface="+mn-ea"/>
                          <a:ea typeface="+mn-ea"/>
                          <a:cs typeface="돋움체"/>
                        </a:rPr>
                        <a:t>  </a:t>
                      </a:r>
                      <a:r>
                        <a:rPr lang="ko-KR" sz="1200" b="1" kern="0" dirty="0">
                          <a:latin typeface="+mn-ea"/>
                          <a:ea typeface="+mn-ea"/>
                          <a:cs typeface="돋움체"/>
                        </a:rPr>
                        <a:t>계</a:t>
                      </a:r>
                      <a:endParaRPr lang="ko-KR" sz="1200" b="1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>
                        <a:tabLst>
                          <a:tab pos="1166813" algn="l"/>
                        </a:tabLst>
                      </a:pP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2,500,000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0" dirty="0" smtClean="0">
                          <a:latin typeface="+mn-ea"/>
                          <a:ea typeface="+mn-ea"/>
                        </a:rPr>
                        <a:t>부가세 포함</a:t>
                      </a:r>
                      <a:r>
                        <a:rPr lang="en-US" altLang="ko-KR" sz="1200" b="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0" dirty="0">
                        <a:latin typeface="+mn-ea"/>
                        <a:ea typeface="+mn-ea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직사각형 3"/>
          <p:cNvSpPr/>
          <p:nvPr/>
        </p:nvSpPr>
        <p:spPr>
          <a:xfrm>
            <a:off x="280758" y="4221088"/>
            <a:ext cx="8755738" cy="2533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0">
              <a:lnSpc>
                <a:spcPct val="130000"/>
              </a:lnSpc>
            </a:pPr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작성 유의사항</a:t>
            </a:r>
            <a:r>
              <a:rPr lang="en-US" altLang="ko-KR" sz="1200" b="1" dirty="0" smtClean="0"/>
              <a:t>&gt; </a:t>
            </a:r>
          </a:p>
          <a:p>
            <a:pPr lvl="0" latinLnBrk="0">
              <a:lnSpc>
                <a:spcPct val="130000"/>
              </a:lnSpc>
            </a:pPr>
            <a:r>
              <a:rPr lang="ko-KR" altLang="ko-KR" sz="1100" b="1" dirty="0" smtClean="0"/>
              <a:t>※ </a:t>
            </a:r>
            <a:r>
              <a:rPr lang="ko-KR" altLang="ko-KR" sz="1100" b="1" dirty="0"/>
              <a:t>전체 합계 </a:t>
            </a:r>
            <a:r>
              <a:rPr lang="ko-KR" altLang="ko-KR" sz="1100" b="1" dirty="0" smtClean="0"/>
              <a:t>금액</a:t>
            </a:r>
            <a:r>
              <a:rPr lang="ko-KR" altLang="en-US" sz="1100" b="1" dirty="0"/>
              <a:t>이</a:t>
            </a:r>
            <a:r>
              <a:rPr lang="en-US" altLang="ko-KR" sz="1100" b="1" dirty="0" smtClean="0"/>
              <a:t> 2,500</a:t>
            </a:r>
            <a:r>
              <a:rPr lang="ko-KR" altLang="en-US" sz="1100" b="1" dirty="0" smtClean="0"/>
              <a:t>천</a:t>
            </a:r>
            <a:r>
              <a:rPr lang="ko-KR" altLang="ko-KR" sz="1100" b="1" dirty="0" smtClean="0"/>
              <a:t>원이 </a:t>
            </a:r>
            <a:r>
              <a:rPr lang="ko-KR" altLang="ko-KR" sz="1100" b="1" dirty="0"/>
              <a:t>되도록 </a:t>
            </a:r>
            <a:r>
              <a:rPr lang="ko-KR" altLang="ko-KR" sz="1100" b="1" dirty="0" smtClean="0"/>
              <a:t>작성</a:t>
            </a:r>
            <a:r>
              <a:rPr lang="en-US" altLang="ko-KR" sz="1100" b="1" dirty="0" smtClean="0"/>
              <a:t> (</a:t>
            </a:r>
            <a:r>
              <a:rPr lang="ko-KR" altLang="en-US" sz="1100" b="1" dirty="0" smtClean="0"/>
              <a:t>지원금은 세금 제외하여 지급 예</a:t>
            </a:r>
            <a:r>
              <a:rPr lang="ko-KR" altLang="en-US" sz="1100" b="1" dirty="0"/>
              <a:t>정</a:t>
            </a:r>
            <a:r>
              <a:rPr lang="en-US" altLang="ko-KR" sz="1100" b="1" dirty="0" smtClean="0"/>
              <a:t>)</a:t>
            </a:r>
            <a:endParaRPr lang="ko-KR" altLang="ko-KR" sz="1100" b="1" dirty="0"/>
          </a:p>
          <a:p>
            <a:pPr lvl="0" latinLnBrk="0">
              <a:lnSpc>
                <a:spcPct val="130000"/>
              </a:lnSpc>
            </a:pPr>
            <a:r>
              <a:rPr lang="ko-KR" altLang="ko-KR" sz="1100" dirty="0"/>
              <a:t>※ </a:t>
            </a:r>
            <a:r>
              <a:rPr lang="ko-KR" altLang="en-US" sz="1100" dirty="0" smtClean="0"/>
              <a:t>모든 항목에 대한 금액은 </a:t>
            </a:r>
            <a:r>
              <a:rPr lang="ko-KR" altLang="en-US" sz="1100" b="1" dirty="0" smtClean="0"/>
              <a:t>부가가치세가 포함된 </a:t>
            </a:r>
            <a:r>
              <a:rPr lang="ko-KR" altLang="en-US" sz="1100" b="1" dirty="0" err="1" smtClean="0"/>
              <a:t>최종액으로</a:t>
            </a:r>
            <a:r>
              <a:rPr lang="ko-KR" altLang="en-US" sz="1100" b="1" dirty="0" smtClean="0"/>
              <a:t> 기재</a:t>
            </a:r>
            <a:endParaRPr lang="ko-KR" altLang="ko-KR" sz="1100" dirty="0"/>
          </a:p>
          <a:p>
            <a:pPr lvl="0" latinLnBrk="0">
              <a:lnSpc>
                <a:spcPct val="130000"/>
              </a:lnSpc>
            </a:pPr>
            <a:r>
              <a:rPr lang="ko-KR" altLang="ko-KR" sz="1100" dirty="0"/>
              <a:t>※ </a:t>
            </a:r>
            <a:r>
              <a:rPr lang="ko-KR" altLang="en-US" sz="1100" dirty="0" smtClean="0"/>
              <a:t>예산은 </a:t>
            </a:r>
            <a:r>
              <a:rPr lang="ko-KR" altLang="en-US" sz="1100" b="1" dirty="0" smtClean="0"/>
              <a:t>추후 증빙서류를 제출</a:t>
            </a:r>
            <a:r>
              <a:rPr lang="ko-KR" altLang="en-US" sz="1100" dirty="0" smtClean="0"/>
              <a:t>해야 하며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부정사용 또는 규정 위반사용의 경우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해당비용 반납하여야 함</a:t>
            </a:r>
            <a:endParaRPr lang="ko-KR" altLang="ko-KR" sz="1100" dirty="0"/>
          </a:p>
          <a:p>
            <a:pPr latinLnBrk="0">
              <a:lnSpc>
                <a:spcPct val="130000"/>
              </a:lnSpc>
            </a:pPr>
            <a:r>
              <a:rPr lang="ko-KR" altLang="ko-KR" sz="1100" dirty="0" smtClean="0">
                <a:solidFill>
                  <a:prstClr val="black"/>
                </a:solidFill>
              </a:rPr>
              <a:t>※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비용지급은 아래 기준에 따름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latinLnBrk="0">
              <a:lnSpc>
                <a:spcPct val="130000"/>
              </a:lnSpc>
            </a:pPr>
            <a:r>
              <a:rPr lang="en-US" altLang="ko-KR" sz="1100" dirty="0" smtClean="0"/>
              <a:t>   - </a:t>
            </a:r>
            <a:r>
              <a:rPr lang="ko-KR" altLang="en-US" sz="1100" dirty="0" smtClean="0"/>
              <a:t>해당 예산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작품 재료비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작품 운송비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작품 보험료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장비 </a:t>
            </a:r>
            <a:r>
              <a:rPr lang="ko-KR" altLang="en-US" sz="1100" dirty="0" err="1" smtClean="0"/>
              <a:t>임대비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인쇄비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전시장 관리인력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부대행사 등</a:t>
            </a:r>
            <a:r>
              <a:rPr lang="en-US" altLang="ko-KR" sz="1100" dirty="0" smtClean="0"/>
              <a:t> </a:t>
            </a:r>
          </a:p>
          <a:p>
            <a:pPr latinLnBrk="0">
              <a:lnSpc>
                <a:spcPct val="130000"/>
              </a:lnSpc>
            </a:pPr>
            <a:r>
              <a:rPr lang="en-US" altLang="ko-KR" sz="1100" dirty="0"/>
              <a:t> </a:t>
            </a:r>
            <a:r>
              <a:rPr lang="en-US" altLang="ko-KR" sz="1100" dirty="0" smtClean="0"/>
              <a:t>  - </a:t>
            </a:r>
            <a:r>
              <a:rPr lang="ko-KR" altLang="en-US" sz="1100" dirty="0" smtClean="0"/>
              <a:t>비용 지출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카드 또는 세금계산서 발행을 통해서 지급 가능하며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간이영수증은 인정되지 않음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                (</a:t>
            </a:r>
            <a:r>
              <a:rPr lang="ko-KR" altLang="en-US" sz="1100" dirty="0" smtClean="0"/>
              <a:t>추후 적합하지 않은 지출은 반납될 수 있음</a:t>
            </a:r>
            <a:r>
              <a:rPr lang="en-US" altLang="ko-KR" sz="1100" dirty="0" smtClean="0"/>
              <a:t>)</a:t>
            </a:r>
          </a:p>
          <a:p>
            <a:pPr lvl="0" latinLnBrk="0">
              <a:lnSpc>
                <a:spcPct val="130000"/>
              </a:lnSpc>
            </a:pPr>
            <a:r>
              <a:rPr lang="en-US" altLang="ko-KR" sz="1100" dirty="0"/>
              <a:t> </a:t>
            </a:r>
            <a:r>
              <a:rPr lang="en-US" altLang="ko-KR" sz="1100" dirty="0" smtClean="0"/>
              <a:t>  - </a:t>
            </a:r>
            <a:r>
              <a:rPr lang="ko-KR" altLang="en-US" sz="1100" dirty="0" smtClean="0"/>
              <a:t>지급 불가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전시장 관리인력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부대행사 참여인력 외에 개인에게 지급한 비용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식비 및 </a:t>
            </a:r>
            <a:r>
              <a:rPr lang="ko-KR" altLang="en-US" sz="1100" dirty="0" err="1" smtClean="0"/>
              <a:t>다과비</a:t>
            </a:r>
            <a:r>
              <a:rPr lang="en-US" altLang="ko-KR" sz="1100" dirty="0" smtClean="0"/>
              <a:t>, </a:t>
            </a:r>
            <a:r>
              <a:rPr lang="ko-KR" altLang="en-US" sz="1100" dirty="0" err="1" smtClean="0"/>
              <a:t>자산취득비</a:t>
            </a:r>
            <a:r>
              <a:rPr lang="ko-KR" altLang="en-US" sz="1100" dirty="0" smtClean="0"/>
              <a:t> 등</a:t>
            </a:r>
            <a:endParaRPr lang="en-US" altLang="ko-KR" sz="1100" dirty="0">
              <a:solidFill>
                <a:prstClr val="black"/>
              </a:solidFill>
            </a:endParaRPr>
          </a:p>
          <a:p>
            <a:pPr latinLnBrk="0">
              <a:lnSpc>
                <a:spcPct val="130000"/>
              </a:lnSpc>
            </a:pPr>
            <a:r>
              <a:rPr lang="ko-KR" altLang="ko-KR" sz="1100" dirty="0" smtClean="0">
                <a:solidFill>
                  <a:prstClr val="black"/>
                </a:solidFill>
              </a:rPr>
              <a:t>※ 공지된 내용이나 형식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위반 시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책임은 지원자에 있으므로</a:t>
            </a:r>
            <a:r>
              <a:rPr lang="en-US" altLang="ko-KR" sz="1100" dirty="0" smtClean="0">
                <a:solidFill>
                  <a:prstClr val="black"/>
                </a:solidFill>
              </a:rPr>
              <a:t>,</a:t>
            </a:r>
            <a:r>
              <a:rPr lang="ko-KR" altLang="en-US" sz="1100" dirty="0" smtClean="0">
                <a:solidFill>
                  <a:prstClr val="black"/>
                </a:solidFill>
              </a:rPr>
              <a:t> 반드시 형식 및 </a:t>
            </a:r>
            <a:r>
              <a:rPr lang="ko-KR" altLang="ko-KR" sz="1100" dirty="0" smtClean="0">
                <a:solidFill>
                  <a:prstClr val="black"/>
                </a:solidFill>
              </a:rPr>
              <a:t>지원금 집행규정 및 관련규정</a:t>
            </a:r>
            <a:r>
              <a:rPr lang="ko-KR" altLang="en-US" sz="1100" dirty="0" smtClean="0">
                <a:solidFill>
                  <a:prstClr val="black"/>
                </a:solidFill>
              </a:rPr>
              <a:t> 준수하여 작성</a:t>
            </a:r>
            <a:r>
              <a:rPr lang="en-US" altLang="ko-KR" sz="1100" dirty="0" smtClean="0"/>
              <a:t> </a:t>
            </a:r>
            <a:endParaRPr lang="ko-KR" altLang="ko-KR" sz="1100" dirty="0">
              <a:solidFill>
                <a:srgbClr val="FF0000"/>
              </a:solidFill>
            </a:endParaRPr>
          </a:p>
          <a:p>
            <a:pPr latinLnBrk="0">
              <a:lnSpc>
                <a:spcPct val="130000"/>
              </a:lnSpc>
            </a:pPr>
            <a:r>
              <a:rPr lang="ko-KR" altLang="ko-KR" sz="1100" dirty="0"/>
              <a:t>※ 심사 </a:t>
            </a:r>
            <a:r>
              <a:rPr lang="ko-KR" altLang="en-US" sz="1100" dirty="0" smtClean="0"/>
              <a:t>시 또는 선정 후</a:t>
            </a:r>
            <a:r>
              <a:rPr lang="en-US" altLang="ko-KR" sz="1100" dirty="0" smtClean="0"/>
              <a:t>,</a:t>
            </a:r>
            <a:r>
              <a:rPr lang="ko-KR" altLang="ko-KR" sz="1100" dirty="0" smtClean="0"/>
              <a:t> 지원금 </a:t>
            </a:r>
            <a:r>
              <a:rPr lang="ko-KR" altLang="en-US" sz="1100" dirty="0" smtClean="0"/>
              <a:t>사용</a:t>
            </a:r>
            <a:r>
              <a:rPr lang="en-US" altLang="ko-KR" sz="1100" dirty="0" smtClean="0"/>
              <a:t> </a:t>
            </a:r>
            <a:r>
              <a:rPr lang="ko-KR" altLang="ko-KR" sz="1100" dirty="0" smtClean="0"/>
              <a:t>적정성 여부</a:t>
            </a:r>
            <a:r>
              <a:rPr lang="ko-KR" altLang="en-US" sz="1100" dirty="0" smtClean="0"/>
              <a:t>에 따라</a:t>
            </a:r>
            <a:r>
              <a:rPr lang="ko-KR" altLang="ko-KR" sz="1100" dirty="0" smtClean="0"/>
              <a:t> </a:t>
            </a:r>
            <a:r>
              <a:rPr lang="ko-KR" altLang="en-US" sz="1100" dirty="0" smtClean="0"/>
              <a:t>항목별 예산</a:t>
            </a:r>
            <a:r>
              <a:rPr lang="ko-KR" altLang="ko-KR" sz="1100" dirty="0" smtClean="0"/>
              <a:t>금액</a:t>
            </a:r>
            <a:r>
              <a:rPr lang="ko-KR" altLang="en-US" sz="1100" dirty="0" smtClean="0"/>
              <a:t>이 </a:t>
            </a:r>
            <a:r>
              <a:rPr lang="ko-KR" altLang="en-US" sz="1100" dirty="0"/>
              <a:t>조정될 수 있음</a:t>
            </a:r>
            <a:r>
              <a:rPr lang="en-US" altLang="ko-KR" sz="1100" dirty="0"/>
              <a:t> </a:t>
            </a:r>
            <a:endParaRPr lang="ko-KR" altLang="ko-KR" sz="1100" dirty="0"/>
          </a:p>
        </p:txBody>
      </p:sp>
    </p:spTree>
    <p:extLst>
      <p:ext uri="{BB962C8B-B14F-4D97-AF65-F5344CB8AC3E}">
        <p14:creationId xmlns:p14="http://schemas.microsoft.com/office/powerpoint/2010/main" val="34078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00042"/>
            <a:ext cx="7848872" cy="76871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ko-KR" altLang="en-US" sz="3600" dirty="0" smtClean="0">
                <a:latin typeface="HY견고딕" pitchFamily="18" charset="-127"/>
                <a:ea typeface="HY견고딕" pitchFamily="18" charset="-127"/>
              </a:rPr>
              <a:t>이 페이지는 삭제하고 제출해주세요</a:t>
            </a:r>
            <a:r>
              <a:rPr lang="en-US" altLang="ko-KR" sz="36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484784"/>
            <a:ext cx="8496944" cy="4001095"/>
          </a:xfrm>
          <a:prstGeom prst="rect">
            <a:avLst/>
          </a:prstGeom>
          <a:ln>
            <a:noFill/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&lt;</a:t>
            </a:r>
            <a:r>
              <a:rPr kumimoji="0" lang="ko-KR" altLang="en-US" sz="2000" b="1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작성 </a:t>
            </a:r>
            <a:r>
              <a:rPr lang="ko-KR" altLang="en-US" sz="2000" b="1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방</a:t>
            </a:r>
            <a:r>
              <a:rPr lang="ko-KR" altLang="en-US" sz="2000" b="1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법</a:t>
            </a:r>
            <a:r>
              <a:rPr kumimoji="0" lang="en-US" altLang="ko-KR" sz="2000" b="1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&gt;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>
              <a:defRPr/>
            </a:pP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표지 제외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총 </a:t>
            </a:r>
            <a:r>
              <a: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25p 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이하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로 작성</a:t>
            </a:r>
            <a:endParaRPr lang="ko-KR" altLang="en-US" dirty="0">
              <a:solidFill>
                <a:srgbClr val="F79646">
                  <a:lumMod val="75000"/>
                </a:srgbClr>
              </a:solidFill>
              <a:latin typeface="HY견고딕" pitchFamily="18" charset="-127"/>
              <a:ea typeface="HY견고딕" pitchFamily="18" charset="-127"/>
            </a:endParaRPr>
          </a:p>
          <a:p>
            <a:pPr lvl="0">
              <a:defRPr/>
            </a:pPr>
            <a:r>
              <a:rPr lang="ko-KR" altLang="en-US" dirty="0">
                <a:solidFill>
                  <a:srgbClr val="F79646">
                    <a:lumMod val="75000"/>
                  </a:srgbClr>
                </a:solidFill>
                <a:latin typeface="HY견고딕" pitchFamily="18" charset="-127"/>
                <a:ea typeface="HY견고딕" pitchFamily="18" charset="-127"/>
              </a:rPr>
              <a:t>   * 하단의 페이지번호 참고하여 작성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초과 시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26p</a:t>
            </a:r>
            <a:r>
              <a:rPr lang="ko-KR" altLang="en-US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부터 삭제 후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심사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>
              <a:buFontTx/>
              <a:buChar char="-"/>
              <a:defRPr/>
            </a:pP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총 용량 </a:t>
            </a:r>
            <a:r>
              <a:rPr lang="en-US" altLang="ko-KR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20MB 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이하</a:t>
            </a:r>
            <a:endParaRPr lang="en-US" altLang="ko-KR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>
              <a:defRPr/>
            </a:pP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* </a:t>
            </a:r>
            <a:r>
              <a:rPr lang="ko-KR" altLang="en-US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초과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시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심사대상에서 제외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>
              <a:defRPr/>
            </a:pP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err="1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페이지별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기재내용  준수  및  변형 불가</a:t>
            </a:r>
            <a:endParaRPr lang="en-US" altLang="ko-KR" b="1" u="sng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예시로 작성된 내용은 지우고 작성</a:t>
            </a:r>
            <a:endParaRPr lang="en-US" altLang="ko-KR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기본 폰트 </a:t>
            </a:r>
            <a:r>
              <a:rPr lang="ko-KR" altLang="en-US" dirty="0" err="1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맑은고딕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 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12pt,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검정색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반드시  </a:t>
            </a:r>
            <a:r>
              <a:rPr lang="en-US" altLang="ko-KR" b="1" u="sng" dirty="0" err="1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pptx</a:t>
            </a:r>
            <a:r>
              <a:rPr lang="ko-KR" altLang="en-US" b="1" u="sng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로  제출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dirty="0" err="1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pdf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제출 불가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97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주요 경력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01581" y="1052736"/>
            <a:ext cx="8352928" cy="37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1) </a:t>
            </a:r>
            <a:r>
              <a:rPr lang="ko-KR" altLang="en-US" sz="1400" b="1" dirty="0">
                <a:latin typeface="+mn-ea"/>
              </a:rPr>
              <a:t>작품 세계 및 </a:t>
            </a:r>
            <a:r>
              <a:rPr lang="ko-KR" altLang="en-US" sz="1400" b="1" dirty="0" smtClean="0">
                <a:latin typeface="+mn-ea"/>
              </a:rPr>
              <a:t>주제</a:t>
            </a:r>
            <a:endParaRPr lang="en-US" altLang="ko-KR" sz="1400" b="1" dirty="0" smtClean="0">
              <a:latin typeface="+mn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01580" y="1425082"/>
            <a:ext cx="8590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</a:rPr>
              <a:t>-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본인의 작품세계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작품의 특징 등 자유롭게 기술</a:t>
            </a:r>
            <a:endParaRPr lang="en-US" altLang="ko-KR" sz="1200" dirty="0">
              <a:solidFill>
                <a:srgbClr val="F79646">
                  <a:lumMod val="75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7616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주요 경력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최근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5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년 이내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)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644544" y="330622"/>
            <a:ext cx="4319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페이지 추가 가능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* </a:t>
            </a:r>
            <a:r>
              <a:rPr lang="ko-KR" altLang="en-US" dirty="0" err="1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최신순으로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작성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개인전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단체전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기타 행사 등 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</a:b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해당하는 부문 괄호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  )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안에 </a:t>
            </a:r>
            <a:r>
              <a:rPr lang="ko-KR" altLang="en-US" dirty="0" err="1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ㅇ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표기 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*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이미지는 판독 가능하도록 수록</a:t>
            </a:r>
            <a:endParaRPr lang="en-US" altLang="ko-KR" dirty="0" smtClean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1581" y="1069286"/>
            <a:ext cx="8352928" cy="37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2) 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주요 개인전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단체전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기타 행사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상훈 소개</a:t>
            </a:r>
            <a:endParaRPr lang="en-US" altLang="ko-KR" sz="1200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11560" y="1515470"/>
            <a:ext cx="82089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구       분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개인전</a:t>
            </a:r>
            <a:r>
              <a:rPr lang="en-US" altLang="ko-KR" sz="1200" dirty="0" smtClean="0">
                <a:latin typeface="+mn-ea"/>
              </a:rPr>
              <a:t>(   ), </a:t>
            </a:r>
            <a:r>
              <a:rPr lang="ko-KR" altLang="en-US" sz="1200" dirty="0" smtClean="0">
                <a:latin typeface="+mn-ea"/>
              </a:rPr>
              <a:t>단체전</a:t>
            </a:r>
            <a:r>
              <a:rPr lang="en-US" altLang="ko-KR" sz="1200" dirty="0">
                <a:latin typeface="+mn-ea"/>
              </a:rPr>
              <a:t>(   )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기타 행사</a:t>
            </a:r>
            <a:r>
              <a:rPr lang="en-US" altLang="ko-KR" sz="1200" dirty="0">
                <a:latin typeface="+mn-ea"/>
              </a:rPr>
              <a:t>(   </a:t>
            </a:r>
            <a:r>
              <a:rPr lang="en-US" altLang="ko-KR" sz="1200" dirty="0" smtClean="0">
                <a:latin typeface="+mn-ea"/>
              </a:rPr>
              <a:t>), </a:t>
            </a:r>
            <a:r>
              <a:rPr lang="ko-KR" altLang="en-US" sz="1200" dirty="0" smtClean="0">
                <a:latin typeface="+mn-ea"/>
              </a:rPr>
              <a:t>상훈</a:t>
            </a:r>
            <a:r>
              <a:rPr lang="en-US" altLang="ko-KR" sz="1200" dirty="0" smtClean="0">
                <a:latin typeface="+mn-ea"/>
              </a:rPr>
              <a:t>(   </a:t>
            </a:r>
            <a:r>
              <a:rPr lang="en-US" altLang="ko-KR" sz="1200" dirty="0">
                <a:latin typeface="+mn-ea"/>
              </a:rPr>
              <a:t>)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전  시  명 </a:t>
            </a:r>
            <a:r>
              <a:rPr lang="en-US" altLang="ko-KR" sz="1200" dirty="0" smtClean="0">
                <a:latin typeface="+mn-ea"/>
              </a:rPr>
              <a:t>:</a:t>
            </a:r>
            <a:endParaRPr lang="en-US" altLang="ko-KR" sz="1200" i="1" dirty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기간</a:t>
            </a:r>
            <a:r>
              <a:rPr lang="en-US" altLang="ko-KR" sz="1200" dirty="0" smtClean="0">
                <a:latin typeface="+mn-ea"/>
              </a:rPr>
              <a:t>/</a:t>
            </a:r>
            <a:r>
              <a:rPr lang="ko-KR" altLang="en-US" sz="1200" dirty="0" smtClean="0">
                <a:latin typeface="+mn-ea"/>
              </a:rPr>
              <a:t>장소 </a:t>
            </a:r>
            <a:r>
              <a:rPr lang="en-US" altLang="ko-KR" sz="1200" dirty="0" smtClean="0">
                <a:latin typeface="+mn-ea"/>
              </a:rPr>
              <a:t>: 0000. 00. 00 .~ 00.00. , </a:t>
            </a:r>
            <a:r>
              <a:rPr lang="ko-KR" altLang="en-US" sz="1200" dirty="0" err="1" smtClean="0">
                <a:latin typeface="+mn-ea"/>
              </a:rPr>
              <a:t>ㅇㅇㅇ갤러리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관련 사진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증빙가능 이미지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3~4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장 첨부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 포스터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홈페이지 링크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도록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크레딧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 전경사진 등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endParaRPr lang="en-US" altLang="ko-KR" sz="1200" dirty="0" smtClean="0"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38087" y="1556736"/>
            <a:ext cx="355392" cy="2304312"/>
          </a:xfrm>
          <a:prstGeom prst="rect">
            <a:avLst/>
          </a:prstGeom>
          <a:solidFill>
            <a:srgbClr val="E6B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55576" y="2400227"/>
            <a:ext cx="8064896" cy="1460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611560" y="4251774"/>
            <a:ext cx="79928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+mn-ea"/>
              </a:rPr>
              <a:t>구       분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개인전</a:t>
            </a:r>
            <a:r>
              <a:rPr lang="en-US" altLang="ko-KR" sz="1200" dirty="0">
                <a:latin typeface="+mn-ea"/>
              </a:rPr>
              <a:t>(   ), </a:t>
            </a:r>
            <a:r>
              <a:rPr lang="ko-KR" altLang="en-US" sz="1200" dirty="0">
                <a:latin typeface="+mn-ea"/>
              </a:rPr>
              <a:t>단체전</a:t>
            </a:r>
            <a:r>
              <a:rPr lang="en-US" altLang="ko-KR" sz="1200" dirty="0">
                <a:latin typeface="+mn-ea"/>
              </a:rPr>
              <a:t>(   ), </a:t>
            </a:r>
            <a:r>
              <a:rPr lang="ko-KR" altLang="en-US" sz="1200" dirty="0">
                <a:latin typeface="+mn-ea"/>
              </a:rPr>
              <a:t>기타 행사</a:t>
            </a:r>
            <a:r>
              <a:rPr lang="en-US" altLang="ko-KR" sz="1200" dirty="0">
                <a:latin typeface="+mn-ea"/>
              </a:rPr>
              <a:t>(   ), </a:t>
            </a:r>
            <a:r>
              <a:rPr lang="ko-KR" altLang="en-US" sz="1200" dirty="0">
                <a:latin typeface="+mn-ea"/>
              </a:rPr>
              <a:t>상훈</a:t>
            </a:r>
            <a:r>
              <a:rPr lang="en-US" altLang="ko-KR" sz="1200" dirty="0">
                <a:latin typeface="+mn-ea"/>
              </a:rPr>
              <a:t>(   )</a:t>
            </a:r>
          </a:p>
          <a:p>
            <a:r>
              <a:rPr lang="ko-KR" altLang="en-US" sz="1200" dirty="0">
                <a:latin typeface="+mn-ea"/>
              </a:rPr>
              <a:t>전  시  명 </a:t>
            </a:r>
            <a:r>
              <a:rPr lang="en-US" altLang="ko-KR" sz="1200" dirty="0">
                <a:latin typeface="+mn-ea"/>
              </a:rPr>
              <a:t>:</a:t>
            </a:r>
            <a:endParaRPr lang="en-US" altLang="ko-KR" sz="1200" i="1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기간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장소 </a:t>
            </a:r>
            <a:r>
              <a:rPr lang="en-US" altLang="ko-KR" sz="1200" dirty="0">
                <a:latin typeface="+mn-ea"/>
              </a:rPr>
              <a:t>: 0000. 00. 00 .~ 00.00. , </a:t>
            </a:r>
            <a:r>
              <a:rPr lang="ko-KR" altLang="en-US" sz="1200" dirty="0" err="1">
                <a:latin typeface="+mn-ea"/>
              </a:rPr>
              <a:t>ㅇㅇㅇ갤러리</a:t>
            </a:r>
            <a:endParaRPr lang="en-US" altLang="ko-KR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관련 사진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증빙가능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 이미지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3~4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장 첨부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 포스터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홈페이지 링크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도록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크레딧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전경사진</a:t>
            </a:r>
            <a:r>
              <a:rPr lang="ko-KR" altLang="en-US" sz="1200">
                <a:solidFill>
                  <a:schemeClr val="accent6">
                    <a:lumMod val="75000"/>
                  </a:schemeClr>
                </a:solidFill>
                <a:latin typeface="+mn-ea"/>
              </a:rPr>
              <a:t> 등</a:t>
            </a:r>
          </a:p>
          <a:p>
            <a:endParaRPr lang="en-US" altLang="ko-KR" sz="1200" dirty="0"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6168" y="4267035"/>
            <a:ext cx="355392" cy="2258309"/>
          </a:xfrm>
          <a:prstGeom prst="rect">
            <a:avLst/>
          </a:prstGeom>
          <a:solidFill>
            <a:srgbClr val="E6B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55576" y="5064523"/>
            <a:ext cx="8064896" cy="1460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26" name="직사각형 25"/>
          <p:cNvSpPr/>
          <p:nvPr/>
        </p:nvSpPr>
        <p:spPr>
          <a:xfrm>
            <a:off x="2477337" y="2866403"/>
            <a:ext cx="4001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이미지 위치</a:t>
            </a:r>
            <a:r>
              <a:rPr lang="en-US" altLang="ko-KR" sz="16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6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이미지 넣는 모양 하단 참고</a:t>
            </a:r>
            <a:r>
              <a:rPr lang="en-US" altLang="ko-KR" sz="1600" dirty="0" smtClean="0">
                <a:solidFill>
                  <a:schemeClr val="accent6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1600" dirty="0">
              <a:solidFill>
                <a:schemeClr val="accent6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55576" y="5158816"/>
            <a:ext cx="2117560" cy="1272234"/>
            <a:chOff x="755576" y="5158816"/>
            <a:chExt cx="2117560" cy="1272234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5158816"/>
              <a:ext cx="2105596" cy="127223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755576" y="5158816"/>
              <a:ext cx="2117560" cy="1272234"/>
            </a:xfrm>
            <a:prstGeom prst="rect">
              <a:avLst/>
            </a:prstGeom>
            <a:solidFill>
              <a:srgbClr val="000000">
                <a:alpha val="43137"/>
              </a:srgb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샘플 이미지</a:t>
              </a:r>
              <a:endParaRPr lang="ko-KR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3549224" y="5158816"/>
            <a:ext cx="2117560" cy="1272234"/>
            <a:chOff x="755576" y="5158816"/>
            <a:chExt cx="2117560" cy="1272234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5158816"/>
              <a:ext cx="2105596" cy="127223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55576" y="5158816"/>
              <a:ext cx="2117560" cy="1272234"/>
            </a:xfrm>
            <a:prstGeom prst="rect">
              <a:avLst/>
            </a:prstGeom>
            <a:solidFill>
              <a:srgbClr val="000000">
                <a:alpha val="43137"/>
              </a:srgb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샘플 이미지</a:t>
              </a:r>
              <a:endParaRPr lang="ko-KR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6372200" y="5158816"/>
            <a:ext cx="2117560" cy="1272234"/>
            <a:chOff x="755576" y="5158816"/>
            <a:chExt cx="2117560" cy="1272234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5158816"/>
              <a:ext cx="2105596" cy="1272234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755576" y="5158816"/>
              <a:ext cx="2117560" cy="1272234"/>
            </a:xfrm>
            <a:prstGeom prst="rect">
              <a:avLst/>
            </a:prstGeom>
            <a:solidFill>
              <a:srgbClr val="000000">
                <a:alpha val="43137"/>
              </a:srgb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</a:rPr>
                <a:t>샘플 이미지</a:t>
              </a:r>
              <a:endParaRPr lang="ko-KR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510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67752" y="1035893"/>
            <a:ext cx="79928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</a:rPr>
              <a:t>1) </a:t>
            </a:r>
            <a:r>
              <a:rPr lang="ko-KR" altLang="en-US" sz="1200" b="1" dirty="0" smtClean="0">
                <a:latin typeface="+mn-ea"/>
              </a:rPr>
              <a:t>전시제목</a:t>
            </a:r>
            <a:r>
              <a:rPr lang="en-US" altLang="ko-KR" sz="1200" b="1" dirty="0" smtClean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latin typeface="+mn-ea"/>
              </a:rPr>
              <a:t>2) </a:t>
            </a:r>
            <a:r>
              <a:rPr lang="ko-KR" altLang="en-US" sz="1200" b="1" dirty="0" smtClean="0">
                <a:latin typeface="+mn-ea"/>
              </a:rPr>
              <a:t>전시주제 </a:t>
            </a:r>
            <a:r>
              <a:rPr lang="en-US" altLang="ko-KR" sz="1200" dirty="0" smtClean="0">
                <a:latin typeface="+mn-ea"/>
              </a:rPr>
              <a:t>: </a:t>
            </a:r>
          </a:p>
          <a:p>
            <a:pPr lvl="0">
              <a:lnSpc>
                <a:spcPct val="150000"/>
              </a:lnSpc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3) 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전시내용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기획의도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전시방향 등에 대해 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기술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기획의도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전시방향 등에 대해 기술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작성 시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 err="1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글자색은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검정색으로 기술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)</a:t>
            </a: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전시 계획서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156176" y="975105"/>
            <a:ext cx="263405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dirty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최대 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5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페이지 </a:t>
            </a:r>
            <a:r>
              <a:rPr lang="ko-KR" altLang="en-US" dirty="0">
                <a:solidFill>
                  <a:schemeClr val="accent6">
                    <a:lumMod val="75000"/>
                  </a:schemeClr>
                </a:solidFill>
                <a:ea typeface="HY견고딕" pitchFamily="18" charset="-127"/>
              </a:rPr>
              <a:t>사용 가능</a:t>
            </a:r>
            <a:endParaRPr lang="en-US" altLang="ko-KR" dirty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94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01581" y="1035893"/>
            <a:ext cx="83529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4)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전시구성</a:t>
            </a:r>
            <a:endParaRPr lang="en-US" altLang="ko-KR" sz="1400" b="1" dirty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dirty="0" smtClean="0">
                <a:solidFill>
                  <a:prstClr val="black"/>
                </a:solidFill>
                <a:latin typeface="+mn-ea"/>
              </a:rPr>
              <a:t>- 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공간연출방법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작가 및 작품 구성 등에 대해 기술</a:t>
            </a:r>
            <a:endParaRPr lang="en-US" altLang="ko-KR" sz="12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171450" lvl="0" indent="-171450">
              <a:lnSpc>
                <a:spcPct val="150000"/>
              </a:lnSpc>
              <a:buFontTx/>
              <a:buChar char="-"/>
            </a:pP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작품 배치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공간 </a:t>
            </a:r>
            <a:r>
              <a:rPr lang="ko-KR" altLang="en-US" sz="1200" dirty="0" err="1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연출안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필수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기술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도면 참고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) </a:t>
            </a:r>
            <a:endParaRPr lang="en-US" altLang="ko-KR" sz="12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171450" lvl="0" indent="-171450">
              <a:lnSpc>
                <a:spcPct val="150000"/>
              </a:lnSpc>
              <a:buFontTx/>
              <a:buChar char="-"/>
            </a:pP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최대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3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페이지 사용 가능</a:t>
            </a:r>
            <a:endParaRPr lang="en-US" altLang="ko-KR" sz="12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전시 계획서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17190" y="3116325"/>
            <a:ext cx="161454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&lt;</a:t>
            </a:r>
            <a:r>
              <a:rPr lang="ko-KR" altLang="en-US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참고</a:t>
            </a:r>
            <a:r>
              <a:rPr lang="en-US" altLang="ko-KR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. </a:t>
            </a:r>
            <a:r>
              <a:rPr lang="ko-KR" altLang="en-US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전시도면</a:t>
            </a:r>
            <a:r>
              <a:rPr lang="en-US" altLang="ko-KR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&gt;</a:t>
            </a:r>
          </a:p>
        </p:txBody>
      </p:sp>
      <p:pic>
        <p:nvPicPr>
          <p:cNvPr id="9" name="Picture 3" descr="C:\★mink\D드라이버 백업\ming\1.2018 기획전시\3.공모기획전\KCDF-갤러리-층별-1F(윈도우 갤러리)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641" y="3746709"/>
            <a:ext cx="4137198" cy="295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★mink\D드라이버 백업\ming\1.2018 기획전시\3.공모기획전\KCDF-갤러리-층별-1F(윈도우 갤러리)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4405" y="3587954"/>
            <a:ext cx="2318561" cy="327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63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01581" y="1035893"/>
            <a:ext cx="8352928" cy="37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5) 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기타 세부계획안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선택사항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전시 계획서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76570" y="1599843"/>
            <a:ext cx="8515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lvl="0" indent="-179388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앞서 기술한 내용 외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전시 관련 추가 세부 계획이 있는 경우 기술</a:t>
            </a:r>
            <a:endParaRPr lang="en-US" altLang="ko-KR" sz="1200" dirty="0">
              <a:solidFill>
                <a:srgbClr val="F79646">
                  <a:lumMod val="75000"/>
                </a:srgbClr>
              </a:solidFill>
            </a:endParaRPr>
          </a:p>
          <a:p>
            <a:pPr marL="179388" lvl="0" indent="-179388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동영상 있는 경우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영상 주요장면 </a:t>
            </a:r>
            <a:r>
              <a:rPr lang="ko-KR" altLang="en-US" sz="1200" dirty="0" err="1">
                <a:solidFill>
                  <a:srgbClr val="F79646">
                    <a:lumMod val="75000"/>
                  </a:srgbClr>
                </a:solidFill>
              </a:rPr>
              <a:t>캡쳐한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 이미지 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3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컷 이하 첨부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(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캡션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: </a:t>
            </a:r>
            <a:r>
              <a:rPr lang="ko-KR" altLang="en-US" sz="1200" dirty="0" err="1">
                <a:solidFill>
                  <a:srgbClr val="F79646">
                    <a:lumMod val="75000"/>
                  </a:srgbClr>
                </a:solidFill>
              </a:rPr>
              <a:t>작품명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감독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ko-KR" altLang="en-US" sz="1200" dirty="0">
                <a:solidFill>
                  <a:srgbClr val="F79646">
                    <a:lumMod val="75000"/>
                  </a:srgbClr>
                </a:solidFill>
              </a:rPr>
              <a:t>러닝타임</a:t>
            </a:r>
            <a:r>
              <a:rPr lang="en-US" altLang="ko-KR" sz="1200" dirty="0">
                <a:solidFill>
                  <a:srgbClr val="F79646">
                    <a:lumMod val="75000"/>
                  </a:srgbClr>
                </a:solidFill>
              </a:rPr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5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5611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전시 작품 정보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6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60956"/>
              </p:ext>
            </p:extLst>
          </p:nvPr>
        </p:nvGraphicFramePr>
        <p:xfrm>
          <a:off x="611560" y="1774557"/>
          <a:ext cx="8136904" cy="3096344"/>
        </p:xfrm>
        <a:graphic>
          <a:graphicData uri="http://schemas.openxmlformats.org/drawingml/2006/table">
            <a:tbl>
              <a:tblPr/>
              <a:tblGrid>
                <a:gridCol w="482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9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03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b="1" kern="0" dirty="0" err="1" smtClean="0">
                          <a:latin typeface="+mn-ea"/>
                          <a:ea typeface="+mn-ea"/>
                          <a:cs typeface="Times New Roman"/>
                        </a:rPr>
                        <a:t>연번</a:t>
                      </a:r>
                      <a:endParaRPr lang="en-US" sz="1200" b="1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b="1" kern="100" dirty="0" smtClean="0">
                          <a:latin typeface="+mn-ea"/>
                          <a:ea typeface="+mn-ea"/>
                          <a:cs typeface="바탕"/>
                        </a:rPr>
                        <a:t>분야</a:t>
                      </a:r>
                      <a:endParaRPr lang="ko-KR" sz="1200" b="1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b="1" kern="100" dirty="0" err="1" smtClean="0">
                          <a:latin typeface="+mn-ea"/>
                          <a:ea typeface="+mn-ea"/>
                          <a:cs typeface="바탕"/>
                        </a:rPr>
                        <a:t>작품명</a:t>
                      </a:r>
                      <a:endParaRPr lang="ko-KR" sz="1200" b="1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200" b="1" kern="100" dirty="0" smtClean="0">
                          <a:latin typeface="+mn-ea"/>
                          <a:ea typeface="+mn-ea"/>
                          <a:cs typeface="바탕"/>
                        </a:rPr>
                        <a:t>작품 특징</a:t>
                      </a:r>
                      <a:endParaRPr lang="ko-KR" sz="1200" b="1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1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2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3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4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200" kern="100" dirty="0" smtClean="0">
                          <a:latin typeface="+mn-ea"/>
                          <a:ea typeface="+mn-ea"/>
                          <a:cs typeface="바탕"/>
                        </a:rPr>
                        <a:t>5</a:t>
                      </a: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200" kern="100" dirty="0">
                        <a:latin typeface="+mn-ea"/>
                        <a:ea typeface="+mn-ea"/>
                        <a:cs typeface="바탕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200" kern="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314">
                <a:tc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합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sz="12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계</a:t>
                      </a:r>
                    </a:p>
                  </a:txBody>
                  <a:tcPr marL="11659" marR="11659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>
                        <a:tabLst>
                          <a:tab pos="1166813" algn="l"/>
                        </a:tabLst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총 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00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점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11659" marR="11659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301581" y="1035893"/>
            <a:ext cx="8352928" cy="69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1) 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총 출품작 수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: 000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점</a:t>
            </a:r>
            <a:endParaRPr lang="en-US" altLang="ko-KR" sz="1400" b="1" dirty="0" smtClean="0">
              <a:solidFill>
                <a:prstClr val="black"/>
              </a:solidFill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2</a:t>
            </a:r>
            <a:r>
              <a:rPr lang="en-US" altLang="ko-KR" sz="1400" b="1" dirty="0" smtClean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1400" b="1" dirty="0" smtClean="0">
                <a:solidFill>
                  <a:prstClr val="black"/>
                </a:solidFill>
                <a:latin typeface="+mn-ea"/>
              </a:rPr>
              <a:t>출품작 목록</a:t>
            </a:r>
            <a:endParaRPr lang="en-US" altLang="ko-KR" sz="1400" b="1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40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5611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서식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전시 작품 정보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01581" y="1035893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lvl="0" indent="-179388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전시 참여 작품 이미지 및 정보 수록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(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신작 예정인 경우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추정할 수 있는 이미지 자료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)</a:t>
            </a:r>
          </a:p>
          <a:p>
            <a:pPr marL="179388" lvl="0" indent="-179388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캡션 기입사항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이미지 하단에 </a:t>
            </a:r>
            <a:r>
              <a:rPr lang="ko-KR" altLang="en-US" sz="12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작가명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제목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재료 및 기법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크기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세로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x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가로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, cm), </a:t>
            </a:r>
            <a:r>
              <a:rPr lang="ko-KR" altLang="en-US" sz="12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제작연도 순 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23728" y="2492896"/>
            <a:ext cx="3744416" cy="3456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740272" y="622622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제목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재료 및 기법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크기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세로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x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가로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cm),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제작연도 </a:t>
            </a:r>
            <a:endParaRPr lang="ko-KR" altLang="en-US" sz="1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17190" y="2497721"/>
            <a:ext cx="121539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&lt;</a:t>
            </a:r>
            <a:r>
              <a:rPr lang="ko-KR" altLang="en-US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수록 예시</a:t>
            </a:r>
            <a:r>
              <a:rPr lang="en-US" altLang="ko-KR" sz="1400" dirty="0" smtClean="0">
                <a:solidFill>
                  <a:srgbClr val="F79646">
                    <a:lumMod val="75000"/>
                  </a:srgbClr>
                </a:solidFill>
                <a:ea typeface="HY견고딕" pitchFamily="18" charset="-127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68362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689</Words>
  <Application>Microsoft Office PowerPoint</Application>
  <PresentationFormat>화면 슬라이드 쇼(4:3)</PresentationFormat>
  <Paragraphs>147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HY견고딕</vt:lpstr>
      <vt:lpstr>돋움체</vt:lpstr>
      <vt:lpstr>맑은 고딕</vt:lpstr>
      <vt:lpstr>바탕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전민경</dc:creator>
  <cp:lastModifiedBy>진정현</cp:lastModifiedBy>
  <cp:revision>55</cp:revision>
  <cp:lastPrinted>2019-01-11T06:26:17Z</cp:lastPrinted>
  <dcterms:created xsi:type="dcterms:W3CDTF">2018-02-06T01:05:58Z</dcterms:created>
  <dcterms:modified xsi:type="dcterms:W3CDTF">2021-10-12T07:19:33Z</dcterms:modified>
</cp:coreProperties>
</file>